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63" r:id="rId14"/>
    <p:sldId id="261" r:id="rId15"/>
    <p:sldId id="26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383" autoAdjust="0"/>
  </p:normalViewPr>
  <p:slideViewPr>
    <p:cSldViewPr>
      <p:cViewPr varScale="1">
        <p:scale>
          <a:sx n="93" d="100"/>
          <a:sy n="93" d="100"/>
        </p:scale>
        <p:origin x="-21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5D41-B4B3-45AC-B013-A7C35C0AFD09}" type="datetimeFigureOut">
              <a:rPr lang="ru-RU" smtClean="0"/>
              <a:pPr/>
              <a:t>03.06.2011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3350-0587-4FA6-971E-466712955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F3350-0587-4FA6-971E-4667129554E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5AAB34-8A47-4545-8DCD-8DAF10B08B96}" type="datetimeFigureOut">
              <a:rPr lang="ru-RU" smtClean="0"/>
              <a:pPr/>
              <a:t>03.06.2011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226FED-8764-404A-93C5-C450276080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0.jpeg"/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Культура – универсальная и целостная система бытия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901014" cy="1000132"/>
          </a:xfrm>
        </p:spPr>
        <p:txBody>
          <a:bodyPr>
            <a:noAutofit/>
          </a:bodyPr>
          <a:lstStyle/>
          <a:p>
            <a:r>
              <a:rPr lang="ru-RU" sz="3600" dirty="0" smtClean="0"/>
              <a:t> «Самая неприступная крепость – это крепость черепной коробки культурного человека»</a:t>
            </a:r>
          </a:p>
          <a:p>
            <a:r>
              <a:rPr lang="ru-RU" sz="3600" dirty="0" smtClean="0"/>
              <a:t>                                            Сократ                                                        </a:t>
            </a:r>
            <a:endParaRPr lang="ru-RU" sz="3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konfusii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konfusii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konfusii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konfusi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3" name="Рисунок 2" descr="000000konfusii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4" name="Рисунок 3" descr="000000konfusii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5" name="Рисунок 4" descr="000000konfusii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6" name="Рисунок 5" descr="000000konfusii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7" name="Рисунок 6" descr="000000konfusii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8" name="Рисунок 7" descr="000000konfusii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9" name="Рисунок 8" descr="000000konfusii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10" name="Рисунок 9" descr="000000konfusii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11" name="Рисунок 10" descr="000000konfusii1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12" name="Рисунок 11" descr="000000konfusii13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13" name="Рисунок 12" descr="000000konfusii1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14" name="Рисунок 13" descr="000000konfusii18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15" name="Рисунок 14" descr="000000konfusi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16" name="Рисунок 15" descr="000000konfusi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372350" cy="6667500"/>
          </a:xfrm>
          <a:prstGeom prst="rect">
            <a:avLst/>
          </a:prstGeom>
        </p:spPr>
      </p:pic>
      <p:pic>
        <p:nvPicPr>
          <p:cNvPr id="17" name="Рисунок 16" descr="000000konfusi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18" name="Рисунок 17" descr="000000konfusii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19" name="Рисунок 18" descr="000000konfusi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</p:spTree>
  </p:cSld>
  <p:clrMapOvr>
    <a:masterClrMapping/>
  </p:clrMapOvr>
  <p:transition spd="med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4400"/>
          </a:xfrm>
        </p:spPr>
        <p:txBody>
          <a:bodyPr/>
          <a:lstStyle/>
          <a:p>
            <a:pPr algn="r"/>
            <a:r>
              <a:rPr lang="ru-RU" dirty="0" smtClean="0"/>
              <a:t>Дао – закон, путь к небу,                      порождающее начало</a:t>
            </a:r>
            <a:endParaRPr lang="ru-RU" dirty="0"/>
          </a:p>
        </p:txBody>
      </p:sp>
      <p:pic>
        <p:nvPicPr>
          <p:cNvPr id="5" name="Содержимое 4" descr="Confucius_Lao-tzu_and_Buddhist_Arhat_by_Ding_Yunpe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2857488" cy="61220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1785926"/>
            <a:ext cx="642938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Лао</a:t>
            </a:r>
            <a:r>
              <a:rPr lang="ru-RU" dirty="0" smtClean="0"/>
              <a:t> </a:t>
            </a:r>
            <a:r>
              <a:rPr lang="ru-RU" dirty="0" err="1" smtClean="0"/>
              <a:t>Цзы</a:t>
            </a:r>
            <a:r>
              <a:rPr lang="ru-RU" dirty="0" smtClean="0"/>
              <a:t> (</a:t>
            </a:r>
            <a:r>
              <a:rPr lang="en-US" dirty="0" smtClean="0"/>
              <a:t>VI</a:t>
            </a:r>
            <a:r>
              <a:rPr lang="ru-RU" dirty="0" smtClean="0"/>
              <a:t> в до н.э.) – основатель Даосизма.                                                Идея совместного проживания с миром, следование космическим законам</a:t>
            </a:r>
          </a:p>
          <a:p>
            <a:pPr>
              <a:buNone/>
            </a:pPr>
            <a:r>
              <a:rPr lang="ru-RU" dirty="0" smtClean="0"/>
              <a:t>Мир – поток, пасьянс (по одной песчинке можно воспроизвести весь мир)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               С                    О</a:t>
            </a:r>
            <a:endParaRPr lang="ru-RU" sz="4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286380" y="557214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5286380" y="600076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 копирует природу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357298"/>
            <a:ext cx="3214710" cy="4572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«Всё во всём,</a:t>
            </a:r>
          </a:p>
          <a:p>
            <a:r>
              <a:rPr lang="ru-RU" sz="2400" dirty="0" smtClean="0"/>
              <a:t>одно во всём</a:t>
            </a:r>
          </a:p>
          <a:p>
            <a:r>
              <a:rPr lang="ru-RU" sz="2400" dirty="0" smtClean="0"/>
              <a:t>и всё в одном»</a:t>
            </a:r>
          </a:p>
          <a:p>
            <a:endParaRPr lang="ru-RU" sz="2400" dirty="0" smtClean="0"/>
          </a:p>
          <a:p>
            <a:r>
              <a:rPr lang="ru-RU" sz="2400" dirty="0" smtClean="0"/>
              <a:t>«Наша жизнь –       </a:t>
            </a:r>
          </a:p>
          <a:p>
            <a:r>
              <a:rPr lang="ru-RU" sz="2400" dirty="0" smtClean="0"/>
              <a:t>                росинка,</a:t>
            </a:r>
          </a:p>
          <a:p>
            <a:r>
              <a:rPr lang="ru-RU" sz="2400" dirty="0" smtClean="0"/>
              <a:t>Пусть лишь </a:t>
            </a:r>
          </a:p>
          <a:p>
            <a:r>
              <a:rPr lang="ru-RU" sz="2400" dirty="0" smtClean="0"/>
              <a:t>         капелька росы</a:t>
            </a:r>
          </a:p>
          <a:p>
            <a:r>
              <a:rPr lang="ru-RU" sz="2400" dirty="0" smtClean="0"/>
              <a:t>Наша жизнь –</a:t>
            </a:r>
          </a:p>
          <a:p>
            <a:r>
              <a:rPr lang="ru-RU" sz="2400" dirty="0" smtClean="0"/>
              <a:t>                   и всё же»</a:t>
            </a:r>
          </a:p>
          <a:p>
            <a:r>
              <a:rPr lang="ru-RU" sz="2400" dirty="0" smtClean="0"/>
              <a:t>               </a:t>
            </a:r>
            <a:r>
              <a:rPr lang="ru-RU" sz="2400" dirty="0" err="1" smtClean="0"/>
              <a:t>Кабаяси</a:t>
            </a:r>
            <a:r>
              <a:rPr lang="ru-RU" sz="2400" dirty="0" smtClean="0"/>
              <a:t> </a:t>
            </a:r>
            <a:r>
              <a:rPr lang="ru-RU" sz="2400" dirty="0" err="1" smtClean="0"/>
              <a:t>Исса</a:t>
            </a:r>
            <a:endParaRPr lang="ru-RU" sz="2400" dirty="0" smtClean="0"/>
          </a:p>
          <a:p>
            <a:r>
              <a:rPr lang="ru-RU" sz="2400" dirty="0" smtClean="0"/>
              <a:t>            </a:t>
            </a:r>
          </a:p>
        </p:txBody>
      </p:sp>
      <p:pic>
        <p:nvPicPr>
          <p:cNvPr id="13" name="Содержимое 12" descr="chinese ar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398" y="1133565"/>
            <a:ext cx="5643602" cy="572443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785818"/>
          </a:xfrm>
        </p:spPr>
        <p:txBody>
          <a:bodyPr/>
          <a:lstStyle/>
          <a:p>
            <a:r>
              <a:rPr lang="ru-RU" sz="3200" dirty="0" smtClean="0"/>
              <a:t>Буддизм (санскр. «Учение Просветленного»)</a:t>
            </a:r>
            <a:endParaRPr lang="ru-RU" sz="3200" dirty="0"/>
          </a:p>
        </p:txBody>
      </p:sp>
      <p:pic>
        <p:nvPicPr>
          <p:cNvPr id="5" name="Содержимое 4" descr="Buddha_Bodhga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0661"/>
            <a:ext cx="4503738" cy="604249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071546"/>
            <a:ext cx="4038600" cy="5643601"/>
          </a:xfrm>
        </p:spPr>
        <p:txBody>
          <a:bodyPr/>
          <a:lstStyle/>
          <a:p>
            <a:r>
              <a:rPr lang="ru-RU" dirty="0" smtClean="0"/>
              <a:t>Учение ( дхарма) о духовном пробуждении(</a:t>
            </a:r>
            <a:r>
              <a:rPr lang="ru-RU" dirty="0" err="1" smtClean="0"/>
              <a:t>бодхи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Основатель – </a:t>
            </a:r>
            <a:r>
              <a:rPr lang="ru-RU" dirty="0" err="1" smtClean="0"/>
              <a:t>Сиддхартха</a:t>
            </a:r>
            <a:r>
              <a:rPr lang="ru-RU" dirty="0" smtClean="0"/>
              <a:t> </a:t>
            </a:r>
            <a:r>
              <a:rPr lang="ru-RU" dirty="0" err="1" smtClean="0"/>
              <a:t>Гаутама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VI</a:t>
            </a:r>
            <a:r>
              <a:rPr lang="ru-RU" dirty="0" smtClean="0"/>
              <a:t> в.до н.э., Индия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Статуя в </a:t>
            </a:r>
            <a:r>
              <a:rPr lang="ru-RU" dirty="0" err="1" smtClean="0"/>
              <a:t>Бодх-Гае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Бодх-Гая</a:t>
            </a:r>
            <a:r>
              <a:rPr lang="ru-RU" dirty="0" smtClean="0"/>
              <a:t> традиционно считается местом его просветления  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 основе буддизма лежит учение о </a:t>
            </a:r>
            <a:br>
              <a:rPr lang="ru-RU" sz="2800" dirty="0" smtClean="0"/>
            </a:br>
            <a:r>
              <a:rPr lang="ru-RU" sz="3200" i="1" dirty="0" smtClean="0"/>
              <a:t>Четырёх Благородных Истинах: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 страдании</a:t>
            </a:r>
          </a:p>
          <a:p>
            <a:r>
              <a:rPr lang="ru-RU" dirty="0" smtClean="0"/>
              <a:t>О причинах страдания</a:t>
            </a:r>
          </a:p>
          <a:p>
            <a:r>
              <a:rPr lang="ru-RU" dirty="0" smtClean="0"/>
              <a:t>Об устранении его источников</a:t>
            </a:r>
          </a:p>
          <a:p>
            <a:r>
              <a:rPr lang="ru-RU" dirty="0" smtClean="0"/>
              <a:t>Об истинных путях к прекращению страдания</a:t>
            </a:r>
          </a:p>
          <a:p>
            <a:pPr>
              <a:buNone/>
            </a:pPr>
            <a:r>
              <a:rPr lang="ru-RU" dirty="0" smtClean="0"/>
              <a:t>Жизнь – источник страдания</a:t>
            </a:r>
          </a:p>
          <a:p>
            <a:pPr>
              <a:buNone/>
            </a:pPr>
            <a:r>
              <a:rPr lang="ru-RU" dirty="0" smtClean="0"/>
              <a:t>Идти к смерти?  Убить эмоции, выйти за пределы своего «я»</a:t>
            </a:r>
          </a:p>
          <a:p>
            <a:pPr>
              <a:buNone/>
            </a:pPr>
            <a:r>
              <a:rPr lang="ru-RU" dirty="0" smtClean="0"/>
              <a:t>Наивысшая точка - нирвана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14546" y="4643446"/>
            <a:ext cx="121444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2285984" y="4714884"/>
            <a:ext cx="114300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Идея бегства от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17896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Растворяется мире</a:t>
            </a:r>
          </a:p>
          <a:p>
            <a:pPr>
              <a:buNone/>
            </a:pPr>
            <a:r>
              <a:rPr lang="ru-RU" sz="4000" dirty="0" smtClean="0"/>
              <a:t> С               О</a:t>
            </a:r>
          </a:p>
          <a:p>
            <a:pPr>
              <a:buNone/>
            </a:pPr>
            <a:r>
              <a:rPr lang="ru-RU" sz="4000" dirty="0" smtClean="0"/>
              <a:t>   нирвана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Я живу для того чтобы жить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00166" y="2714620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00166" y="2571744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00166" y="2857496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Содержимое 26" descr="kc-bsm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1130" y="1428736"/>
            <a:ext cx="4929222" cy="4929222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86808" cy="1214446"/>
          </a:xfrm>
        </p:spPr>
        <p:txBody>
          <a:bodyPr/>
          <a:lstStyle/>
          <a:p>
            <a:pPr algn="ctr"/>
            <a:r>
              <a:rPr lang="ru-RU" dirty="0" smtClean="0"/>
              <a:t>Махаяна – Великая колесница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772400" cy="5572164"/>
          </a:xfrm>
        </p:spPr>
        <p:txBody>
          <a:bodyPr>
            <a:normAutofit/>
          </a:bodyPr>
          <a:lstStyle/>
          <a:p>
            <a:r>
              <a:rPr lang="ru-RU" dirty="0" smtClean="0"/>
              <a:t>Отличительной чертой Махаяны является учение о </a:t>
            </a:r>
            <a:r>
              <a:rPr lang="ru-RU" dirty="0" err="1" smtClean="0"/>
              <a:t>Бодхичитте</a:t>
            </a:r>
            <a:r>
              <a:rPr lang="ru-RU" dirty="0" smtClean="0"/>
              <a:t> – стремление к спасению всех без исключения живых существ, подразумевающее безграничное сострадание и любовь к ним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Бодхисаттва – существо, готовое отказаться от индивидуального достижения Нирваны с целью спасения всех живых существ.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836446">
            <a:off x="6429388" y="3857628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72400" cy="914400"/>
          </a:xfrm>
        </p:spPr>
        <p:txBody>
          <a:bodyPr/>
          <a:lstStyle/>
          <a:p>
            <a:r>
              <a:rPr lang="ru-RU" sz="2800" dirty="0" smtClean="0"/>
              <a:t>Макс Вебер – немецкий социолог, историк, экономист (1864-1920)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«Мы, существующие в некоторой культуре, не можем изучать мир, не оценивая его и не наделяя его смыслом. В данном случае, речь идет не о субъективных пристрастиях того или иного ученого, но прежде всего о «духе времени» той или иной культуры: именно он играет ключевую роль в формировании «ценностных идей».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2174"/>
          </a:xfrm>
        </p:spPr>
        <p:txBody>
          <a:bodyPr/>
          <a:lstStyle/>
          <a:p>
            <a:pPr algn="ctr"/>
            <a:r>
              <a:rPr lang="ru-RU" dirty="0" smtClean="0"/>
              <a:t>Ислам (араб.-«покорность» законам Аллаха)</a:t>
            </a:r>
            <a:endParaRPr lang="ru-RU" dirty="0"/>
          </a:p>
        </p:txBody>
      </p:sp>
      <p:pic>
        <p:nvPicPr>
          <p:cNvPr id="6" name="Содержимое 5" descr="FirstSurahKora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3714776" cy="542926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43372" y="1428736"/>
            <a:ext cx="4857784" cy="5429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«Мы каждому из вас предначертали</a:t>
            </a:r>
          </a:p>
          <a:p>
            <a:pPr>
              <a:buNone/>
            </a:pPr>
            <a:r>
              <a:rPr lang="ru-RU" dirty="0" smtClean="0"/>
              <a:t>Устав (для жизни) и дорогу(к свету).</a:t>
            </a:r>
          </a:p>
          <a:p>
            <a:pPr>
              <a:buNone/>
            </a:pPr>
            <a:r>
              <a:rPr lang="ru-RU" dirty="0" smtClean="0"/>
              <a:t>И если бы желал Господь,</a:t>
            </a:r>
          </a:p>
          <a:p>
            <a:pPr>
              <a:buNone/>
            </a:pPr>
            <a:r>
              <a:rPr lang="ru-RU" dirty="0" smtClean="0"/>
              <a:t>Он сделал бы вас всех одним народом,</a:t>
            </a:r>
          </a:p>
          <a:p>
            <a:pPr>
              <a:buNone/>
            </a:pPr>
            <a:r>
              <a:rPr lang="ru-RU" dirty="0" smtClean="0"/>
              <a:t>Но(волею Своей Он хочет) испытать вас</a:t>
            </a:r>
          </a:p>
          <a:p>
            <a:pPr>
              <a:buNone/>
            </a:pPr>
            <a:r>
              <a:rPr lang="ru-RU" dirty="0" smtClean="0"/>
              <a:t>(на верность в соблюдении того), что Он вам даровал</a:t>
            </a:r>
            <a:r>
              <a:rPr lang="ru-RU" dirty="0" smtClean="0"/>
              <a:t>.»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0736"/>
          </a:xfrm>
        </p:spPr>
        <p:txBody>
          <a:bodyPr/>
          <a:lstStyle/>
          <a:p>
            <a:pPr algn="ctr"/>
            <a:r>
              <a:rPr lang="ru-RU" dirty="0" smtClean="0"/>
              <a:t>Принцип предопределенности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502944" cy="5715015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 smtClean="0"/>
              <a:t>Абсолютное единобожие</a:t>
            </a:r>
          </a:p>
          <a:p>
            <a:r>
              <a:rPr lang="ru-RU" sz="12800" dirty="0" smtClean="0"/>
              <a:t>Сущность Аллаха непостижима</a:t>
            </a:r>
          </a:p>
          <a:p>
            <a:r>
              <a:rPr lang="ru-RU" sz="12800" dirty="0" smtClean="0"/>
              <a:t>На всё воля Аллаха – покорность</a:t>
            </a:r>
          </a:p>
          <a:p>
            <a:r>
              <a:rPr lang="ru-RU" sz="12800" dirty="0" smtClean="0"/>
              <a:t>Теократическое государство – жесткое подчинение</a:t>
            </a:r>
          </a:p>
          <a:p>
            <a:r>
              <a:rPr lang="ru-RU" sz="12800" dirty="0" smtClean="0"/>
              <a:t>Идея Мира – исламский</a:t>
            </a:r>
          </a:p>
          <a:p>
            <a:pPr>
              <a:buNone/>
            </a:pPr>
            <a:endParaRPr lang="ru-RU" sz="12800" dirty="0" smtClean="0"/>
          </a:p>
          <a:p>
            <a:pPr>
              <a:buNone/>
            </a:pPr>
            <a:r>
              <a:rPr lang="ru-RU" sz="12800" dirty="0" smtClean="0"/>
              <a:t>              агрессия </a:t>
            </a:r>
            <a:endParaRPr lang="ru-RU" sz="9800" dirty="0" smtClean="0"/>
          </a:p>
          <a:p>
            <a:pPr>
              <a:buNone/>
            </a:pPr>
            <a:r>
              <a:rPr lang="ru-RU" dirty="0" smtClean="0"/>
              <a:t>            </a:t>
            </a:r>
          </a:p>
          <a:p>
            <a:endParaRPr lang="ru-RU" dirty="0"/>
          </a:p>
        </p:txBody>
      </p:sp>
      <p:pic>
        <p:nvPicPr>
          <p:cNvPr id="6" name="Содержимое 5" descr="Kaba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1285860"/>
            <a:ext cx="5214974" cy="4362624"/>
          </a:xfrm>
        </p:spPr>
      </p:pic>
      <p:sp>
        <p:nvSpPr>
          <p:cNvPr id="5" name="Стрелка вниз 4"/>
          <p:cNvSpPr/>
          <p:nvPr/>
        </p:nvSpPr>
        <p:spPr>
          <a:xfrm>
            <a:off x="1857356" y="5857892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142852"/>
            <a:ext cx="8353456" cy="2714644"/>
          </a:xfrm>
        </p:spPr>
        <p:txBody>
          <a:bodyPr/>
          <a:lstStyle/>
          <a:p>
            <a:r>
              <a:rPr lang="ru-RU" sz="3600" dirty="0" smtClean="0"/>
              <a:t>Занятия наукой – акт религиозного порядка, обязанность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С</a:t>
            </a:r>
            <a:r>
              <a:rPr lang="ru-RU" dirty="0" smtClean="0"/>
              <a:t>      О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5929330"/>
            <a:ext cx="4040188" cy="7143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Фазы Луны. Чертеж </a:t>
            </a:r>
            <a:r>
              <a:rPr lang="ru-RU" dirty="0" err="1" smtClean="0"/>
              <a:t>Аль-Бируни</a:t>
            </a:r>
            <a:r>
              <a:rPr lang="ru-RU" dirty="0" smtClean="0"/>
              <a:t>, 11 век.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Анатомия глаза</a:t>
            </a:r>
            <a:endParaRPr lang="ru-RU" dirty="0"/>
          </a:p>
        </p:txBody>
      </p:sp>
      <p:pic>
        <p:nvPicPr>
          <p:cNvPr id="5" name="Содержимое 4" descr="Lunar_eclipse_al-Biruni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000372"/>
            <a:ext cx="4497388" cy="2786081"/>
          </a:xfrm>
        </p:spPr>
      </p:pic>
      <p:pic>
        <p:nvPicPr>
          <p:cNvPr id="9" name="Содержимое 8" descr="Cheshm_manuscript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86314" y="2571744"/>
            <a:ext cx="4000528" cy="4286256"/>
          </a:xfrm>
        </p:spPr>
      </p:pic>
      <p:sp>
        <p:nvSpPr>
          <p:cNvPr id="10" name="Стрелка вниз 9"/>
          <p:cNvSpPr/>
          <p:nvPr/>
        </p:nvSpPr>
        <p:spPr>
          <a:xfrm rot="5400000">
            <a:off x="1607323" y="1607331"/>
            <a:ext cx="428628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285884"/>
          </a:xfrm>
        </p:spPr>
        <p:txBody>
          <a:bodyPr/>
          <a:lstStyle/>
          <a:p>
            <a:pPr algn="ctr"/>
            <a:r>
              <a:rPr lang="ru-RU" dirty="0" smtClean="0"/>
              <a:t>Идея владения миром</a:t>
            </a:r>
            <a:br>
              <a:rPr lang="ru-RU" dirty="0" smtClean="0"/>
            </a:br>
            <a:r>
              <a:rPr lang="ru-RU" dirty="0" smtClean="0"/>
              <a:t>С    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8229600" cy="5074440"/>
          </a:xfrm>
          <a:ln>
            <a:noFill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Бог</a:t>
            </a:r>
          </a:p>
          <a:p>
            <a:pPr>
              <a:buNone/>
            </a:pPr>
            <a:r>
              <a:rPr lang="ru-RU" dirty="0" smtClean="0"/>
              <a:t>                                 Дьявол            Обладает свободой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воли в выборе добра </a:t>
            </a:r>
          </a:p>
          <a:p>
            <a:pPr>
              <a:buNone/>
            </a:pPr>
            <a:r>
              <a:rPr lang="ru-RU" dirty="0" smtClean="0"/>
              <a:t>        Человек                                       и зла</a:t>
            </a:r>
          </a:p>
          <a:p>
            <a:pPr>
              <a:buNone/>
            </a:pPr>
            <a:r>
              <a:rPr lang="ru-RU" dirty="0" smtClean="0"/>
              <a:t>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Занимает центральное    </a:t>
            </a:r>
          </a:p>
          <a:p>
            <a:pPr>
              <a:buNone/>
            </a:pPr>
            <a:r>
              <a:rPr lang="ru-RU" dirty="0" smtClean="0"/>
              <a:t>                                                  место, </a:t>
            </a:r>
          </a:p>
          <a:p>
            <a:pPr>
              <a:buNone/>
            </a:pPr>
            <a:r>
              <a:rPr lang="ru-RU" dirty="0" smtClean="0"/>
              <a:t>                                                   должен преобразовывать </a:t>
            </a:r>
          </a:p>
          <a:p>
            <a:pPr>
              <a:buNone/>
            </a:pPr>
            <a:r>
              <a:rPr lang="ru-RU" dirty="0" smtClean="0"/>
              <a:t>          Твари                             мир</a:t>
            </a:r>
          </a:p>
          <a:p>
            <a:pPr algn="ctr">
              <a:buNone/>
            </a:pPr>
            <a:endParaRPr lang="ru-RU" sz="3500" dirty="0">
              <a:solidFill>
                <a:schemeClr val="accent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357686" y="1000108"/>
            <a:ext cx="928694" cy="500066"/>
          </a:xfrm>
          <a:prstGeom prst="rightArrow">
            <a:avLst>
              <a:gd name="adj1" fmla="val 50000"/>
              <a:gd name="adj2" fmla="val 61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143108" y="2428868"/>
            <a:ext cx="285752" cy="78581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071670" y="3786190"/>
            <a:ext cx="428628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14612" y="2143116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928926" y="2786058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00364" y="3500438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143240" y="2571744"/>
            <a:ext cx="221457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</a:rPr>
              <a:t>Проблемы экологии</a:t>
            </a:r>
            <a:endParaRPr lang="ru-RU" sz="54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71480"/>
            <a:ext cx="7772400" cy="200026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Личность – фундамент европейской цивилизации</a:t>
            </a:r>
            <a:endParaRPr lang="ru-RU" sz="4000" dirty="0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Типы культур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Конфуцианско-даурский</a:t>
            </a:r>
          </a:p>
          <a:p>
            <a:r>
              <a:rPr lang="ru-RU" sz="5400" dirty="0" smtClean="0"/>
              <a:t>Брахмано-буддистский</a:t>
            </a:r>
          </a:p>
          <a:p>
            <a:r>
              <a:rPr lang="ru-RU" sz="5400" dirty="0" smtClean="0"/>
              <a:t>Исламский</a:t>
            </a:r>
          </a:p>
          <a:p>
            <a:r>
              <a:rPr lang="ru-RU" sz="5400" dirty="0" smtClean="0"/>
              <a:t>Иудео-христианский</a:t>
            </a:r>
          </a:p>
          <a:p>
            <a:endParaRPr lang="ru-RU" sz="5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857760"/>
            <a:ext cx="7772400" cy="1460744"/>
          </a:xfrm>
        </p:spPr>
        <p:txBody>
          <a:bodyPr/>
          <a:lstStyle/>
          <a:p>
            <a:r>
              <a:rPr lang="ru-RU" dirty="0" smtClean="0"/>
              <a:t>«Не делай человеку того, чего не желаешь себе»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28"/>
            <a:ext cx="8043890" cy="428628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Идеалом  конфуцианства является создание гармоничного общества по древнему образцу, в котором каждая личность имеет свою функцию.</a:t>
            </a:r>
          </a:p>
          <a:p>
            <a:r>
              <a:rPr lang="ru-RU" sz="3600" dirty="0" smtClean="0"/>
              <a:t>                  преданность  -  лояльность</a:t>
            </a:r>
          </a:p>
          <a:p>
            <a:r>
              <a:rPr lang="ru-RU" sz="3600" dirty="0" smtClean="0"/>
              <a:t>                   начальник  -  подчиненный</a:t>
            </a:r>
          </a:p>
          <a:p>
            <a:r>
              <a:rPr lang="ru-RU" sz="3600" dirty="0" smtClean="0"/>
              <a:t>Основной принцип  - желание каждого </a:t>
            </a:r>
          </a:p>
          <a:p>
            <a:r>
              <a:rPr lang="ru-RU" sz="3600" dirty="0" smtClean="0"/>
              <a:t>жить и благоденствовать</a:t>
            </a:r>
            <a:endParaRPr lang="ru-RU" sz="3600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Конфуций (551-479 до н.э.)</a:t>
            </a:r>
            <a:br>
              <a:rPr lang="ru-RU" dirty="0" smtClean="0"/>
            </a:br>
            <a:r>
              <a:rPr lang="ru-RU" sz="3200" dirty="0" smtClean="0"/>
              <a:t>Пять постоянств праведного человека</a:t>
            </a:r>
            <a:endParaRPr lang="ru-RU" dirty="0"/>
          </a:p>
        </p:txBody>
      </p:sp>
      <p:pic>
        <p:nvPicPr>
          <p:cNvPr id="6" name="Содержимое 5" descr="Konfuzius-17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0020" y="1770063"/>
            <a:ext cx="3208836" cy="4525962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0" y="1714488"/>
            <a:ext cx="4038600" cy="4525963"/>
          </a:xfrm>
        </p:spPr>
        <p:txBody>
          <a:bodyPr/>
          <a:lstStyle/>
          <a:p>
            <a:r>
              <a:rPr lang="ru-RU" sz="2400" dirty="0" err="1" smtClean="0"/>
              <a:t>Жэнь</a:t>
            </a:r>
            <a:r>
              <a:rPr lang="ru-RU" sz="2400" dirty="0" smtClean="0"/>
              <a:t> – человеческое начало, человеколюбие</a:t>
            </a:r>
          </a:p>
          <a:p>
            <a:r>
              <a:rPr lang="ru-RU" sz="2400" dirty="0" smtClean="0"/>
              <a:t>И – правда, справедливость</a:t>
            </a:r>
          </a:p>
          <a:p>
            <a:r>
              <a:rPr lang="ru-RU" sz="2400" dirty="0" smtClean="0"/>
              <a:t>Ли – обычай</a:t>
            </a:r>
          </a:p>
          <a:p>
            <a:r>
              <a:rPr lang="ru-RU" sz="2400" dirty="0" err="1" smtClean="0"/>
              <a:t>Чжи</a:t>
            </a:r>
            <a:r>
              <a:rPr lang="ru-RU" sz="2400" dirty="0" smtClean="0"/>
              <a:t> – благоразумие, мудрость</a:t>
            </a:r>
          </a:p>
          <a:p>
            <a:r>
              <a:rPr lang="ru-RU" sz="2400" dirty="0" smtClean="0"/>
              <a:t>Синь – доброе намерение добросовестность</a:t>
            </a:r>
            <a:endParaRPr lang="ru-RU" sz="24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29388" y="55007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chemeClr val="accent1"/>
                </a:solidFill>
              </a:rPr>
              <a:t>Вэнь</a:t>
            </a:r>
            <a:r>
              <a:rPr lang="ru-RU" sz="3200" dirty="0" smtClean="0">
                <a:solidFill>
                  <a:schemeClr val="accent1"/>
                </a:solidFill>
              </a:rPr>
              <a:t> – культурный смысл человеческого бытия, воспитанность.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Уважение к старшему – традиция (Закон Неба – Император – Народ)</a:t>
            </a:r>
          </a:p>
          <a:p>
            <a:r>
              <a:rPr lang="ru-RU" dirty="0" err="1" smtClean="0"/>
              <a:t>Ненарушение</a:t>
            </a:r>
            <a:r>
              <a:rPr lang="ru-RU" dirty="0" smtClean="0"/>
              <a:t> традиций                  застой</a:t>
            </a:r>
          </a:p>
          <a:p>
            <a:r>
              <a:rPr lang="ru-RU" dirty="0" smtClean="0"/>
              <a:t>Этика чиновничества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                     профессионализм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                     неподкупность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                      любовь к собственному народу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572132" y="28574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konfusi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3" name="Рисунок 2" descr="000000konfusii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4" name="Рисунок 3" descr="000000konfusi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  <p:pic>
        <p:nvPicPr>
          <p:cNvPr id="5" name="Рисунок 4" descr="000000konfusii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konfusii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konfusi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5250"/>
            <a:ext cx="7372350" cy="6667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744</TotalTime>
  <Words>584</Words>
  <Application>Microsoft Office PowerPoint</Application>
  <PresentationFormat>Экран (4:3)</PresentationFormat>
  <Paragraphs>105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Метро</vt:lpstr>
      <vt:lpstr>Культура – универсальная и целостная система бытия человека</vt:lpstr>
      <vt:lpstr>Макс Вебер – немецкий социолог, историк, экономист (1864-1920)</vt:lpstr>
      <vt:lpstr>Типы культур</vt:lpstr>
      <vt:lpstr>«Не делай человеку того, чего не желаешь себе»</vt:lpstr>
      <vt:lpstr>Конфуций (551-479 до н.э.) Пять постоянств праведного человека</vt:lpstr>
      <vt:lpstr>Вэнь – культурный смысл человеческого бытия, воспитанность.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Дао – закон, путь к небу,                      порождающее начало</vt:lpstr>
      <vt:lpstr>Художник копирует природу</vt:lpstr>
      <vt:lpstr>Буддизм (санскр. «Учение Просветленного»)</vt:lpstr>
      <vt:lpstr>В основе буддизма лежит учение о  Четырёх Благородных Истинах:</vt:lpstr>
      <vt:lpstr>Идея бегства от мира</vt:lpstr>
      <vt:lpstr>Махаяна – Великая колесница</vt:lpstr>
      <vt:lpstr>Ислам (араб.-«покорность» законам Аллаха)</vt:lpstr>
      <vt:lpstr>Принцип предопределенности</vt:lpstr>
      <vt:lpstr>Занятия наукой – акт религиозного порядка, обязанность   С      О</vt:lpstr>
      <vt:lpstr>Идея владения миром С    О</vt:lpstr>
      <vt:lpstr>Проблемы экологии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– универсальная и целостная система бытия чело</dc:title>
  <dc:creator>Elli 2.1 Full</dc:creator>
  <cp:lastModifiedBy>Elli 2.1 Full</cp:lastModifiedBy>
  <cp:revision>76</cp:revision>
  <dcterms:created xsi:type="dcterms:W3CDTF">2011-06-01T14:06:47Z</dcterms:created>
  <dcterms:modified xsi:type="dcterms:W3CDTF">2011-06-03T08:09:50Z</dcterms:modified>
</cp:coreProperties>
</file>